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1" r:id="rId3"/>
    <p:sldId id="275" r:id="rId4"/>
    <p:sldId id="272" r:id="rId5"/>
    <p:sldId id="273" r:id="rId6"/>
    <p:sldId id="274" r:id="rId7"/>
    <p:sldId id="291" r:id="rId8"/>
    <p:sldId id="276" r:id="rId9"/>
    <p:sldId id="288" r:id="rId10"/>
    <p:sldId id="284" r:id="rId11"/>
    <p:sldId id="289" r:id="rId12"/>
    <p:sldId id="286" r:id="rId13"/>
    <p:sldId id="294" r:id="rId14"/>
    <p:sldId id="287" r:id="rId15"/>
    <p:sldId id="290" r:id="rId16"/>
    <p:sldId id="279" r:id="rId17"/>
    <p:sldId id="292" r:id="rId18"/>
    <p:sldId id="293" r:id="rId19"/>
    <p:sldId id="296" r:id="rId20"/>
    <p:sldId id="297" r:id="rId21"/>
    <p:sldId id="295" r:id="rId22"/>
    <p:sldId id="257" r:id="rId23"/>
    <p:sldId id="29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1"/>
    <p:restoredTop sz="80262"/>
  </p:normalViewPr>
  <p:slideViewPr>
    <p:cSldViewPr snapToGrid="0" snapToObjects="1">
      <p:cViewPr varScale="1">
        <p:scale>
          <a:sx n="122" d="100"/>
          <a:sy n="122" d="100"/>
        </p:scale>
        <p:origin x="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BC031-80CA-2943-A15C-65CE876BB18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6274A-307C-9144-952C-876C8E572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7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6274A-307C-9144-952C-876C8E572E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82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6274A-307C-9144-952C-876C8E572E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72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6274A-307C-9144-952C-876C8E572E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11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MetNet</a:t>
            </a:r>
            <a:r>
              <a:rPr lang="en-US" dirty="0"/>
              <a:t> aims at fully capturing the spatial context in the input patch. A trade-off arises between the fidelity of the representation and the memory and computation required to compute it. To maintain viable memory and computation requirements, the first part of </a:t>
            </a:r>
            <a:r>
              <a:rPr lang="en-US" dirty="0" err="1"/>
              <a:t>MetNet</a:t>
            </a:r>
            <a:r>
              <a:rPr lang="en-US" dirty="0"/>
              <a:t> contracts the input tensor spatially using a series of convolution and pooling layers.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6274A-307C-9144-952C-876C8E572E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8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part of </a:t>
            </a:r>
            <a:r>
              <a:rPr lang="en-US" dirty="0" err="1"/>
              <a:t>MetNet</a:t>
            </a:r>
            <a:r>
              <a:rPr lang="en-US" dirty="0"/>
              <a:t> encodes the input patch along the temporal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6274A-307C-9144-952C-876C8E572E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38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</a:t>
            </a:r>
            <a:r>
              <a:rPr lang="en-US" dirty="0" err="1"/>
              <a:t>MetNet’s</a:t>
            </a:r>
            <a:r>
              <a:rPr lang="en-US" dirty="0"/>
              <a:t> receptive field cover the full global spatial context in the input patch, the third part of </a:t>
            </a:r>
            <a:r>
              <a:rPr lang="en-US" dirty="0" err="1"/>
              <a:t>MetNet</a:t>
            </a:r>
            <a:r>
              <a:rPr lang="en-US" dirty="0"/>
              <a:t> uses a series of eight axial self-attention blocks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6274A-307C-9144-952C-876C8E572E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72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FA083-D445-C34F-AEDD-7F7F1BF6A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3ED15-FA42-9E47-AC05-B9ADDAE27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BE592-6789-4242-BDAB-85CC72DF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DF94-0E46-5F45-96BF-8BA9D920D98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1D9E9-739C-D64D-BB42-F4CC987D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13D5D-D671-AB40-AE35-8B76A4AF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C8E0-A112-A04D-BA0A-1ADB18B38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30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5374-1691-EA43-83F3-D6E9F9AD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17A417-9F70-A349-A002-F087EF6C5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7B89C-75F8-8943-A5A1-818F1E2C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DF94-0E46-5F45-96BF-8BA9D920D98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26BAE-F6BB-6D49-BC2D-C1346D586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EC3DA-96B3-9C43-BB63-402496D8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C8E0-A112-A04D-BA0A-1ADB18B38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93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C17B37-F6D3-E34D-A3D8-D6FCBB920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67108-34E9-1046-AD65-4B92C97D3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FB129-2B0E-0544-9B94-9ACD6B675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DF94-0E46-5F45-96BF-8BA9D920D98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2B0D4-67FE-2D40-8D16-D32AC5D3B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98BF9-6031-E946-8573-25E870AE6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C8E0-A112-A04D-BA0A-1ADB18B38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1D5A-BC44-0B4D-B7E8-3F7371EE0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21C37-7F10-3349-8512-ACF36D87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3A15F-6C39-9C4D-8CE0-DF26AE24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DF94-0E46-5F45-96BF-8BA9D920D98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ED2AD-F151-BC47-A494-56071CA4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20BF-BB7C-F341-872B-4EDF99CB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C8E0-A112-A04D-BA0A-1ADB18B38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95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680C5-BD16-3346-8FED-35E2BF39B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CAB56-BAE8-1F4E-89DF-B7ACA8E4A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F0A5A-1030-2A4F-94FA-ECB8B772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DF94-0E46-5F45-96BF-8BA9D920D98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D4FA1-71F8-DC45-A4D9-D4DAABCCA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40233-E352-444C-BA93-175613E36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C8E0-A112-A04D-BA0A-1ADB18B38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48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9E6A-35B1-4A4B-AFD0-E56754DEF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42A17-A89E-AB46-A344-84EDE1C05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EA51A-0E10-A34A-AE64-304C7956F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DB76B-8C0D-BE43-AD80-B9DCEBD4E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DF94-0E46-5F45-96BF-8BA9D920D98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4D5D0-DBDE-A142-A6A7-17A9C9F03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BAA9F-2C9E-C047-86AC-80E897C6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C8E0-A112-A04D-BA0A-1ADB18B38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06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B23D1-77E6-CB42-ACDB-3B8FFFEE5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68EE9-9EC2-E342-AFF6-B608C7E37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78AD8-8C0D-9642-BC84-B3B094652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CA0824-184E-794C-80C7-7C48B0A20D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69EE3-965C-504E-874A-2E08BD3030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B0415F-6FAD-1247-80EA-84D574C14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DF94-0E46-5F45-96BF-8BA9D920D98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DEA738-B591-BB4F-9923-3793E98AF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6CD257-CBF7-1F4F-AA1A-1F6BA0BC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C8E0-A112-A04D-BA0A-1ADB18B38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62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FB0C1-5C99-A54E-85E2-D58568E8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3B3F2-6C81-5A42-9E6D-C5AF89106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DF94-0E46-5F45-96BF-8BA9D920D98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C3B8CA-F32F-524D-A69E-B95532618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CC298-A111-524D-9253-56A386FA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C8E0-A112-A04D-BA0A-1ADB18B38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3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03AE35-5815-064D-90C6-9DD6B4B93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DF94-0E46-5F45-96BF-8BA9D920D98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51EAF-CD0A-7C4D-A190-2ECFFFC3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B29E3-9F8D-5D43-8DF9-FD6AB05AD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C8E0-A112-A04D-BA0A-1ADB18B38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161C-E768-0B44-BD16-185FFBAD1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2DD13-8D30-2946-A636-60A374645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9487D-421D-5745-A432-CD0FC24A9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C8057-CE51-8649-8388-53262DF8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DF94-0E46-5F45-96BF-8BA9D920D98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4471E-0610-3042-8BDA-99492839D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312F5-12A8-CF45-B931-0078DCFE8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C8E0-A112-A04D-BA0A-1ADB18B38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E267-E0C7-154C-84B2-78C4D460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3C4BDB-485F-3140-902C-8BD00AD2A3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7874A-4B95-CF42-A507-8E5ADF364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A671F-701A-4144-8BA3-88D83D62C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DF94-0E46-5F45-96BF-8BA9D920D98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B07FD-A205-1840-B13A-E7C2D5676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B0D53-1787-B144-A25A-E301E9E5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C8E0-A112-A04D-BA0A-1ADB18B38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33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65C4C6-0C30-0D47-9304-8499DF86D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11A55-B281-3842-8D9F-D6EE77CF1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0F162-D98A-804C-B3ED-3F467A8179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BDF94-0E46-5F45-96BF-8BA9D920D98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1111C-FAE7-B349-877A-735514A1D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3407F-1BC6-AB4F-A7AE-6DA82CB38E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1C8E0-A112-A04D-BA0A-1ADB18B38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65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MU Bright Roman" panose="02000603000000000000" pitchFamily="2" charset="0"/>
          <a:ea typeface="CMU Bright Roman" panose="02000603000000000000" pitchFamily="2" charset="0"/>
          <a:cs typeface="CMU Bright Roman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MU Bright Roman" panose="02000603000000000000" pitchFamily="2" charset="0"/>
          <a:ea typeface="CMU Bright Roman" panose="02000603000000000000" pitchFamily="2" charset="0"/>
          <a:cs typeface="CMU Bright Roman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MU Bright Roman" panose="02000603000000000000" pitchFamily="2" charset="0"/>
          <a:ea typeface="CMU Bright Roman" panose="02000603000000000000" pitchFamily="2" charset="0"/>
          <a:cs typeface="CMU Bright Roman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MU Bright Roman" panose="02000603000000000000" pitchFamily="2" charset="0"/>
          <a:ea typeface="CMU Bright Roman" panose="02000603000000000000" pitchFamily="2" charset="0"/>
          <a:cs typeface="CMU Bright Roman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MU Bright Roman" panose="02000603000000000000" pitchFamily="2" charset="0"/>
          <a:ea typeface="CMU Bright Roman" panose="02000603000000000000" pitchFamily="2" charset="0"/>
          <a:cs typeface="CMU Bright Roman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MU Bright Roman" panose="02000603000000000000" pitchFamily="2" charset="0"/>
          <a:ea typeface="CMU Bright Roman" panose="02000603000000000000" pitchFamily="2" charset="0"/>
          <a:cs typeface="CMU Bright Roman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vimeo.com/417618472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dAvqroX7ZI?feature=oembed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A548-0261-204E-A926-BAAAB7B7F9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MetNet</a:t>
            </a:r>
            <a:r>
              <a:rPr lang="en-US" dirty="0"/>
              <a:t>: A Neural Weather Model for Precipitation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3F93E-D5E6-8A4E-A918-46170CD8E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605669"/>
            <a:ext cx="9144000" cy="586409"/>
          </a:xfrm>
        </p:spPr>
        <p:txBody>
          <a:bodyPr>
            <a:normAutofit/>
          </a:bodyPr>
          <a:lstStyle/>
          <a:p>
            <a:r>
              <a:rPr lang="en-US" sz="2400" dirty="0"/>
              <a:t>Presented by: Medhini Narasimhan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6C820-F342-484B-9100-C593D92F5D20}"/>
              </a:ext>
            </a:extLst>
          </p:cNvPr>
          <p:cNvSpPr txBox="1"/>
          <p:nvPr/>
        </p:nvSpPr>
        <p:spPr>
          <a:xfrm>
            <a:off x="1220855" y="4035287"/>
            <a:ext cx="9750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Casper </a:t>
            </a:r>
            <a:r>
              <a:rPr lang="en-US" sz="2400" dirty="0" err="1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Kaae</a:t>
            </a:r>
            <a:r>
              <a:rPr lang="en-US" sz="24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</a:t>
            </a:r>
            <a:r>
              <a:rPr lang="en-US" sz="2400" dirty="0" err="1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Sønderby</a:t>
            </a:r>
            <a:r>
              <a:rPr lang="en-US" sz="24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, Lasse </a:t>
            </a:r>
            <a:r>
              <a:rPr lang="en-US" sz="2400" dirty="0" err="1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Espeholt</a:t>
            </a:r>
            <a:r>
              <a:rPr lang="en-US" sz="24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, Jonathan </a:t>
            </a:r>
            <a:r>
              <a:rPr lang="en-US" sz="2400" dirty="0" err="1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Heek</a:t>
            </a:r>
            <a:r>
              <a:rPr lang="en-US" sz="24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, </a:t>
            </a:r>
          </a:p>
          <a:p>
            <a:pPr algn="ctr"/>
            <a:r>
              <a:rPr lang="en-US" sz="24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Mostafa </a:t>
            </a:r>
            <a:r>
              <a:rPr lang="en-US" sz="2400" dirty="0" err="1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Dehghani</a:t>
            </a:r>
            <a:r>
              <a:rPr lang="en-US" sz="24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, Avital Oliver, Tim </a:t>
            </a:r>
            <a:r>
              <a:rPr lang="en-US" sz="2400" dirty="0" err="1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Salimans</a:t>
            </a:r>
            <a:r>
              <a:rPr lang="en-US" sz="24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, Shreya Agrawal,</a:t>
            </a:r>
          </a:p>
          <a:p>
            <a:pPr algn="ctr"/>
            <a:r>
              <a:rPr lang="en-US" sz="24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Jason Hickey, </a:t>
            </a:r>
            <a:r>
              <a:rPr lang="en-US" sz="2400" dirty="0" err="1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Nal</a:t>
            </a:r>
            <a:r>
              <a:rPr lang="en-US" sz="24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</a:t>
            </a:r>
            <a:r>
              <a:rPr lang="en-US" sz="2400" dirty="0" err="1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Kalchbrenner</a:t>
            </a:r>
            <a:endParaRPr lang="en-US" sz="2400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D2D916-8570-ED43-9E90-54C189D520FC}"/>
              </a:ext>
            </a:extLst>
          </p:cNvPr>
          <p:cNvSpPr txBox="1"/>
          <p:nvPr/>
        </p:nvSpPr>
        <p:spPr>
          <a:xfrm>
            <a:off x="8082456" y="6488668"/>
            <a:ext cx="386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vimeo.com</a:t>
            </a:r>
            <a:r>
              <a:rPr lang="en-US" dirty="0">
                <a:hlinkClick r:id="rId2"/>
              </a:rPr>
              <a:t>/417618472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915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0049-4428-564F-8C48-AF462188D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MetNet</a:t>
            </a:r>
            <a:r>
              <a:rPr lang="en-US" dirty="0"/>
              <a:t> Architecture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7B7E53D-22EE-BE47-AAD4-4E2570AEDC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392915" y="1865162"/>
            <a:ext cx="5181600" cy="2795121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E57D54-E286-5546-9FE2-386AEC712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67389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Input: 4-dimensional tensor of size [t, w, h, c] that corresponds to data from a large patch </a:t>
            </a:r>
          </a:p>
          <a:p>
            <a:r>
              <a:rPr lang="en-US" dirty="0"/>
              <a:t>t slices sampled every 15 minutes over a 90 minutes interval prior to target lead time </a:t>
            </a:r>
          </a:p>
          <a:p>
            <a:endParaRPr lang="en-US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06B0A3A9-DBFD-174F-9BD0-B3860CD73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157" y="4834758"/>
            <a:ext cx="1897117" cy="189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6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4C9F-7B40-6440-9870-DEF02258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on Target Lead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49098-3DA5-E14D-B3E8-3C9DF1C33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forward pass through </a:t>
            </a:r>
            <a:r>
              <a:rPr lang="en-US" dirty="0" err="1"/>
              <a:t>MetNet</a:t>
            </a:r>
            <a:r>
              <a:rPr lang="en-US" dirty="0"/>
              <a:t> makes a prediction for </a:t>
            </a:r>
            <a:r>
              <a:rPr lang="en-US" b="1" dirty="0"/>
              <a:t>a single lead time</a:t>
            </a:r>
            <a:endParaRPr lang="en-US" dirty="0"/>
          </a:p>
          <a:p>
            <a:r>
              <a:rPr lang="en-US" dirty="0"/>
              <a:t>By changing the target lead time given as input, one can use the same </a:t>
            </a:r>
            <a:r>
              <a:rPr lang="en-US" dirty="0" err="1"/>
              <a:t>MetNet</a:t>
            </a:r>
            <a:r>
              <a:rPr lang="en-US" dirty="0"/>
              <a:t> model to make forecasts for the entire range of target times that </a:t>
            </a:r>
            <a:r>
              <a:rPr lang="en-US" dirty="0" err="1"/>
              <a:t>MetNet</a:t>
            </a:r>
            <a:r>
              <a:rPr lang="en-US" dirty="0"/>
              <a:t> is trained on</a:t>
            </a:r>
          </a:p>
          <a:p>
            <a:r>
              <a:rPr lang="en-US" dirty="0"/>
              <a:t>Further into the future, the more spatial context needed, so larger the input patch!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50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0049-4428-564F-8C48-AF462188D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MetNet</a:t>
            </a:r>
            <a:r>
              <a:rPr lang="en-US" dirty="0"/>
              <a:t> Architecture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7B7E53D-22EE-BE47-AAD4-4E2570AED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8423" y="3901817"/>
            <a:ext cx="3682244" cy="1986321"/>
          </a:xfrm>
        </p:spPr>
      </p:pic>
      <p:pic>
        <p:nvPicPr>
          <p:cNvPr id="2056" name="Picture 8" descr="Image">
            <a:extLst>
              <a:ext uri="{FF2B5EF4-FFF2-40B4-BE49-F238E27FC236}">
                <a16:creationId xmlns:a16="http://schemas.microsoft.com/office/drawing/2014/main" id="{14790DEE-02A0-6B47-A6D4-29EEE524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" t="6119" r="2463" b="5729"/>
          <a:stretch/>
        </p:blipFill>
        <p:spPr bwMode="auto">
          <a:xfrm>
            <a:off x="2123091" y="2287771"/>
            <a:ext cx="3972909" cy="155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A0FA4FD2-6CE2-5346-B306-02FC79854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492" y="2654721"/>
            <a:ext cx="2960521" cy="294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1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53505BA0-8550-E048-B821-20D344B15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" t="6465" r="1944" b="6733"/>
          <a:stretch/>
        </p:blipFill>
        <p:spPr bwMode="auto">
          <a:xfrm>
            <a:off x="2123091" y="1690688"/>
            <a:ext cx="3972909" cy="152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DE0049-4428-564F-8C48-AF462188D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MetNet</a:t>
            </a:r>
            <a:r>
              <a:rPr lang="en-US" dirty="0"/>
              <a:t> Architecture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7B7E53D-22EE-BE47-AAD4-4E2570AED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68423" y="4848756"/>
            <a:ext cx="3682244" cy="1986321"/>
          </a:xfrm>
        </p:spPr>
      </p:pic>
      <p:pic>
        <p:nvPicPr>
          <p:cNvPr id="2056" name="Picture 8" descr="Image">
            <a:extLst>
              <a:ext uri="{FF2B5EF4-FFF2-40B4-BE49-F238E27FC236}">
                <a16:creationId xmlns:a16="http://schemas.microsoft.com/office/drawing/2014/main" id="{14790DEE-02A0-6B47-A6D4-29EEE524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" t="6119" r="2463" b="5729"/>
          <a:stretch/>
        </p:blipFill>
        <p:spPr bwMode="auto">
          <a:xfrm>
            <a:off x="2123091" y="3234710"/>
            <a:ext cx="3972909" cy="155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7516956E-EB4E-9B4A-8627-F61B9C26A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755" y="2881769"/>
            <a:ext cx="2921275" cy="294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74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53505BA0-8550-E048-B821-20D344B15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" t="6465" r="1944" b="6733"/>
          <a:stretch/>
        </p:blipFill>
        <p:spPr bwMode="auto">
          <a:xfrm>
            <a:off x="838200" y="1567411"/>
            <a:ext cx="3972909" cy="152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DE0049-4428-564F-8C48-AF462188D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MetNet</a:t>
            </a:r>
            <a:r>
              <a:rPr lang="en-US" dirty="0"/>
              <a:t> Architecture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7B7E53D-22EE-BE47-AAD4-4E2570AED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83532" y="4725479"/>
            <a:ext cx="3682244" cy="1986321"/>
          </a:xfrm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AD003AB-46E2-8E40-B6AA-F3D7BAA20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967" y="1528430"/>
            <a:ext cx="2463472" cy="149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E5F8AF39-643B-4F44-A12D-082C8EA3D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" t="6083" r="1907" b="5842"/>
          <a:stretch/>
        </p:blipFill>
        <p:spPr bwMode="auto">
          <a:xfrm>
            <a:off x="4811109" y="1585461"/>
            <a:ext cx="4265220" cy="151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">
            <a:extLst>
              <a:ext uri="{FF2B5EF4-FFF2-40B4-BE49-F238E27FC236}">
                <a16:creationId xmlns:a16="http://schemas.microsoft.com/office/drawing/2014/main" id="{14790DEE-02A0-6B47-A6D4-29EEE524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" t="6119" r="2463" b="5729"/>
          <a:stretch/>
        </p:blipFill>
        <p:spPr bwMode="auto">
          <a:xfrm>
            <a:off x="838200" y="3111433"/>
            <a:ext cx="3972909" cy="155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ED085C6-0358-6541-9D2C-3C27331A49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2232" y="3470183"/>
            <a:ext cx="3159145" cy="31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78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C162-B208-4147-9635-B16A2482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MetNet</a:t>
            </a:r>
            <a:r>
              <a:rPr lang="en-US" dirty="0"/>
              <a:t>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39AA-B5B7-6440-8A1F-A28ACAD6E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512-way categorical distribution </a:t>
            </a:r>
          </a:p>
          <a:p>
            <a:r>
              <a:rPr lang="en-US" dirty="0"/>
              <a:t>Each of the 512 bins corresponds to a 0.2 mm/h interval of predicted precipitation rate starting from 0 mm/h to 102.4 mm/h</a:t>
            </a:r>
          </a:p>
          <a:p>
            <a:r>
              <a:rPr lang="en-US" dirty="0"/>
              <a:t>Predicted every two minutes</a:t>
            </a:r>
          </a:p>
          <a:p>
            <a:r>
              <a:rPr lang="en-US" dirty="0"/>
              <a:t>Learns the parameters </a:t>
            </a:r>
            <a:r>
              <a:rPr lang="el-GR" dirty="0"/>
              <a:t>θ </a:t>
            </a:r>
            <a:r>
              <a:rPr lang="en-US" dirty="0"/>
              <a:t>governing these relations through back-propagation by minimizing the forecast error between the observed y and the predicted p(</a:t>
            </a:r>
            <a:r>
              <a:rPr lang="en-US" dirty="0" err="1"/>
              <a:t>y|x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3085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5217-21E6-7D47-92C5-062B4EFB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Online Media 3" descr="Neural Weather Model MetNet: Samples">
            <a:hlinkClick r:id="" action="ppaction://media"/>
            <a:extLst>
              <a:ext uri="{FF2B5EF4-FFF2-40B4-BE49-F238E27FC236}">
                <a16:creationId xmlns:a16="http://schemas.microsoft.com/office/drawing/2014/main" id="{A48511A4-33EF-8B48-9591-79F5BEA0410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95638" y="1825625"/>
            <a:ext cx="58023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8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2106-ACE2-6E40-9D95-B50796FD6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Baselines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F3BD4-2FAF-D140-833D-DA2C60FA0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89" y="1690688"/>
            <a:ext cx="9774621" cy="512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17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BA5E-242D-BC4D-8FDC-EFE5C67B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Ablations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EBD8F93-16E6-8F45-A9ED-43448397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575"/>
            <a:ext cx="12192000" cy="35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31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D233F-08B5-C34F-9AED-BE901F84C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BEE9C-D87A-9845-83A2-056AA32D1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this an interesting/useful problem?</a:t>
            </a:r>
          </a:p>
          <a:p>
            <a:r>
              <a:rPr lang="en-US" dirty="0"/>
              <a:t>What other forms of input data are available? Will images taken on land help?</a:t>
            </a:r>
          </a:p>
        </p:txBody>
      </p:sp>
    </p:spTree>
    <p:extLst>
      <p:ext uri="{BB962C8B-B14F-4D97-AF65-F5344CB8AC3E}">
        <p14:creationId xmlns:p14="http://schemas.microsoft.com/office/powerpoint/2010/main" val="42413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18C33-8DE6-D34E-9CCC-B984879ED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err="1"/>
              <a:t>MetNet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EA37E-C703-0345-940C-A7B60427A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>
                <a:latin typeface="CMU Bright Oblique" panose="02000603000000000000" pitchFamily="2" charset="0"/>
                <a:ea typeface="CMU Bright Oblique" panose="02000603000000000000" pitchFamily="2" charset="0"/>
                <a:cs typeface="CMU Bright Oblique" panose="02000603000000000000" pitchFamily="2" charset="0"/>
              </a:rPr>
              <a:t>“a neural network that forecasts precipitation up to </a:t>
            </a:r>
            <a:r>
              <a:rPr lang="en-US" b="1" i="1" dirty="0">
                <a:latin typeface="CMU BRIGHT OBLIQUE" panose="02000603000000000000" pitchFamily="2" charset="0"/>
                <a:ea typeface="CMU BRIGHT OBLIQUE" panose="02000603000000000000" pitchFamily="2" charset="0"/>
                <a:cs typeface="CMU BRIGHT OBLIQUE" panose="02000603000000000000" pitchFamily="2" charset="0"/>
              </a:rPr>
              <a:t>8 hours into the future</a:t>
            </a:r>
            <a:r>
              <a:rPr lang="en-US" i="1" dirty="0">
                <a:latin typeface="CMU Bright Oblique" panose="02000603000000000000" pitchFamily="2" charset="0"/>
                <a:ea typeface="CMU Bright Oblique" panose="02000603000000000000" pitchFamily="2" charset="0"/>
                <a:cs typeface="CMU Bright Oblique" panose="02000603000000000000" pitchFamily="2" charset="0"/>
              </a:rPr>
              <a:t> at the </a:t>
            </a:r>
            <a:r>
              <a:rPr lang="en-US" b="1" i="1" dirty="0">
                <a:latin typeface="CMU BRIGHT OBLIQUE" panose="02000603000000000000" pitchFamily="2" charset="0"/>
                <a:ea typeface="CMU BRIGHT OBLIQUE" panose="02000603000000000000" pitchFamily="2" charset="0"/>
                <a:cs typeface="CMU BRIGHT OBLIQUE" panose="02000603000000000000" pitchFamily="2" charset="0"/>
              </a:rPr>
              <a:t>high spatial resolution </a:t>
            </a:r>
            <a:r>
              <a:rPr lang="en-US" b="1" i="1" dirty="0">
                <a:latin typeface="CMU Bright Oblique" panose="02000603000000000000" pitchFamily="2" charset="0"/>
                <a:ea typeface="CMU Bright Oblique" panose="02000603000000000000" pitchFamily="2" charset="0"/>
                <a:cs typeface="CMU Bright Oblique" panose="02000603000000000000" pitchFamily="2" charset="0"/>
              </a:rPr>
              <a:t>of 1km</a:t>
            </a:r>
            <a:r>
              <a:rPr lang="en-US" b="1" i="1" baseline="30000" dirty="0">
                <a:latin typeface="CMU Bright Oblique" panose="02000603000000000000" pitchFamily="2" charset="0"/>
                <a:ea typeface="CMU Bright Oblique" panose="02000603000000000000" pitchFamily="2" charset="0"/>
                <a:cs typeface="CMU Bright Oblique" panose="02000603000000000000" pitchFamily="2" charset="0"/>
              </a:rPr>
              <a:t>2</a:t>
            </a:r>
            <a:r>
              <a:rPr lang="en-US" i="1" dirty="0">
                <a:latin typeface="CMU Bright Oblique" panose="02000603000000000000" pitchFamily="2" charset="0"/>
                <a:ea typeface="CMU Bright Oblique" panose="02000603000000000000" pitchFamily="2" charset="0"/>
                <a:cs typeface="CMU Bright Oblique" panose="02000603000000000000" pitchFamily="2" charset="0"/>
              </a:rPr>
              <a:t> and at the </a:t>
            </a:r>
            <a:r>
              <a:rPr lang="en-US" b="1" i="1" dirty="0">
                <a:latin typeface="CMU BRIGHT OBLIQUE" panose="02000603000000000000" pitchFamily="2" charset="0"/>
                <a:ea typeface="CMU BRIGHT OBLIQUE" panose="02000603000000000000" pitchFamily="2" charset="0"/>
                <a:cs typeface="CMU BRIGHT OBLIQUE" panose="02000603000000000000" pitchFamily="2" charset="0"/>
              </a:rPr>
              <a:t>temporal resolution of 2 minutes</a:t>
            </a:r>
            <a:r>
              <a:rPr lang="en-US" i="1" dirty="0">
                <a:latin typeface="CMU Bright Oblique" panose="02000603000000000000" pitchFamily="2" charset="0"/>
                <a:ea typeface="CMU Bright Oblique" panose="02000603000000000000" pitchFamily="2" charset="0"/>
                <a:cs typeface="CMU Bright Oblique" panose="02000603000000000000" pitchFamily="2" charset="0"/>
              </a:rPr>
              <a:t> with a latency in the order of seconds”</a:t>
            </a:r>
          </a:p>
        </p:txBody>
      </p:sp>
    </p:spTree>
    <p:extLst>
      <p:ext uri="{BB962C8B-B14F-4D97-AF65-F5344CB8AC3E}">
        <p14:creationId xmlns:p14="http://schemas.microsoft.com/office/powerpoint/2010/main" val="3125149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A6AF8-7857-614C-91E0-026590F6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Takeaway: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90BA8-2CC4-EB4C-846B-CEE4B76A3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more temporal context not help? Is the Conv LSTM causing info loss? </a:t>
            </a:r>
          </a:p>
          <a:p>
            <a:r>
              <a:rPr lang="en-US" dirty="0"/>
              <a:t>Data is highly unbalanced, so </a:t>
            </a:r>
            <a:r>
              <a:rPr lang="en-US" dirty="0" err="1"/>
              <a:t>dist</a:t>
            </a:r>
            <a:r>
              <a:rPr lang="en-US" dirty="0"/>
              <a:t> of targets is highly skewed to no rain. Not sure if they did this. </a:t>
            </a:r>
          </a:p>
          <a:p>
            <a:r>
              <a:rPr lang="en-US" dirty="0" err="1"/>
              <a:t>Downsampling</a:t>
            </a:r>
            <a:r>
              <a:rPr lang="en-US" dirty="0"/>
              <a:t> hurts performance</a:t>
            </a:r>
          </a:p>
          <a:p>
            <a:r>
              <a:rPr lang="en-US" dirty="0"/>
              <a:t>OOD (training on west coast, transfer to east) also generalization over time, climate change etc. How to hard code any priors?</a:t>
            </a:r>
          </a:p>
        </p:txBody>
      </p:sp>
    </p:spTree>
    <p:extLst>
      <p:ext uri="{BB962C8B-B14F-4D97-AF65-F5344CB8AC3E}">
        <p14:creationId xmlns:p14="http://schemas.microsoft.com/office/powerpoint/2010/main" val="2195639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DF2-1D7B-2D40-8108-CA546552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5A4B1-2E47-0240-A017-311ABF07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feasible is it to get this to work real time? </a:t>
            </a:r>
          </a:p>
          <a:p>
            <a:pPr lvl="1"/>
            <a:r>
              <a:rPr lang="en-US" dirty="0"/>
              <a:t>Computational costs? </a:t>
            </a:r>
          </a:p>
          <a:p>
            <a:pPr lvl="1"/>
            <a:r>
              <a:rPr lang="en-US" dirty="0"/>
              <a:t>Deployment costs?</a:t>
            </a:r>
          </a:p>
          <a:p>
            <a:pPr lvl="1"/>
            <a:r>
              <a:rPr lang="en-US" dirty="0"/>
              <a:t>Use cases? </a:t>
            </a:r>
          </a:p>
          <a:p>
            <a:r>
              <a:rPr lang="en-US" dirty="0"/>
              <a:t>Where do you see this failing?</a:t>
            </a:r>
          </a:p>
          <a:p>
            <a:pPr lvl="1"/>
            <a:r>
              <a:rPr lang="en-US" dirty="0"/>
              <a:t>Can it learn continually? Adapt as the environment changes over time? Any proofs that it can?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55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1D65-2B4A-DF4F-A329-C4F0E970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weather forecasts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4F58D-70CC-DB49-9A41-A8BB536F1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Operational weather forecasts are based on Numerical Weather Prediction (NWP) using the laws of physics to simulate the dynamics of the atmosphere.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40992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8DDE1-ECCE-5742-8B7E-DD07659D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NWP vs NWM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5EEAD1F-343D-8F48-A14B-08D7F092A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68" t="39650" r="984" b="7256"/>
          <a:stretch/>
        </p:blipFill>
        <p:spPr>
          <a:xfrm>
            <a:off x="1576222" y="4016830"/>
            <a:ext cx="9039555" cy="2841170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4AE6380-D655-7B48-A1A4-196650E91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63" y="1828800"/>
            <a:ext cx="3150508" cy="221149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8CB1615-B092-584D-BBA4-1A6907C3B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786" y="1828800"/>
            <a:ext cx="2807251" cy="22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48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FC17-05BC-3649-ABE5-2876AAAC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Weather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BD3F6-8288-7F4F-A4ED-161DDFCE6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Probabilistic Model</a:t>
            </a:r>
          </a:p>
          <a:p>
            <a:r>
              <a:rPr lang="en-US" dirty="0"/>
              <a:t>Spatiotemporal Structure</a:t>
            </a:r>
          </a:p>
          <a:p>
            <a:r>
              <a:rPr lang="en-US" dirty="0"/>
              <a:t>Discrete Distributions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85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7BD1-DF60-0C4C-8C0A-1B8E7E4D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Deep Neural Network?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C3296-D88F-7B49-9FD8-C9313332C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99659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probabilistic model that takes an input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and predicts a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a set of target labels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C3296-D88F-7B49-9FD8-C9313332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996593"/>
              </a:xfrm>
              <a:blipFill>
                <a:blip r:embed="rId2"/>
                <a:stretch>
                  <a:fillRect l="-1206" t="-875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96915B0-67C9-3747-B786-080B65113689}"/>
                  </a:ext>
                </a:extLst>
              </p:cNvPr>
              <p:cNvSpPr/>
              <p:nvPr/>
            </p:nvSpPr>
            <p:spPr>
              <a:xfrm>
                <a:off x="4464379" y="3708969"/>
                <a:ext cx="2825393" cy="996593"/>
              </a:xfrm>
              <a:prstGeom prst="roundRect">
                <a:avLst>
                  <a:gd name="adj" fmla="val 35224"/>
                </a:avLst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tx1"/>
                    </a:solidFill>
                    <a:latin typeface="CMU Bright Roman" panose="02000603000000000000" pitchFamily="2" charset="0"/>
                    <a:ea typeface="CMU Bright Roman" panose="02000603000000000000" pitchFamily="2" charset="0"/>
                    <a:cs typeface="CMU Bright Roman" panose="02000603000000000000" pitchFamily="2" charset="0"/>
                  </a:rPr>
                  <a:t>DNN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 ROMAN" panose="02000603000000000000" pitchFamily="2" charset="0"/>
                        </a:rPr>
                        <m:t>𝜃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 ROMAN" panose="02000603000000000000" pitchFamily="2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 ROMAN" panose="02000603000000000000" pitchFamily="2" charset="0"/>
                        </a:rPr>
                        <m:t>𝑥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 ROMAN" panose="02000603000000000000" pitchFamily="2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endParaRP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96915B0-67C9-3747-B786-080B65113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379" y="3708969"/>
                <a:ext cx="2825393" cy="996593"/>
              </a:xfrm>
              <a:prstGeom prst="roundRect">
                <a:avLst>
                  <a:gd name="adj" fmla="val 35224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F27E01-DDC3-9E4D-85C8-71F348B801A5}"/>
                  </a:ext>
                </a:extLst>
              </p:cNvPr>
              <p:cNvSpPr txBox="1"/>
              <p:nvPr/>
            </p:nvSpPr>
            <p:spPr>
              <a:xfrm>
                <a:off x="2934814" y="3899489"/>
                <a:ext cx="528093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F27E01-DDC3-9E4D-85C8-71F348B80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814" y="3899489"/>
                <a:ext cx="528093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1F0A9D-3C19-DA4A-9D30-4A3177798D82}"/>
                  </a:ext>
                </a:extLst>
              </p:cNvPr>
              <p:cNvSpPr txBox="1"/>
              <p:nvPr/>
            </p:nvSpPr>
            <p:spPr>
              <a:xfrm>
                <a:off x="8291244" y="3899489"/>
                <a:ext cx="1528303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1F0A9D-3C19-DA4A-9D30-4A3177798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244" y="3899489"/>
                <a:ext cx="1528303" cy="615553"/>
              </a:xfrm>
              <a:prstGeom prst="rect">
                <a:avLst/>
              </a:prstGeom>
              <a:blipFill>
                <a:blip r:embed="rId5"/>
                <a:stretch>
                  <a:fillRect r="-3279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68B57E-6A43-6A41-87BA-CA5612A74230}"/>
              </a:ext>
            </a:extLst>
          </p:cNvPr>
          <p:cNvCxnSpPr>
            <a:cxnSpLocks/>
          </p:cNvCxnSpPr>
          <p:nvPr/>
        </p:nvCxnSpPr>
        <p:spPr>
          <a:xfrm>
            <a:off x="3634870" y="4207265"/>
            <a:ext cx="6575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1150DC-F8C6-314D-B1B8-98851FEDA39A}"/>
              </a:ext>
            </a:extLst>
          </p:cNvPr>
          <p:cNvCxnSpPr>
            <a:cxnSpLocks/>
          </p:cNvCxnSpPr>
          <p:nvPr/>
        </p:nvCxnSpPr>
        <p:spPr>
          <a:xfrm>
            <a:off x="7461735" y="4207265"/>
            <a:ext cx="6575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414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A61D3-1442-7D45-AD5E-AF19CA15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Spatiotemporal Structure: Spatial Context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4551F532-FFC2-3644-813D-92D905DCE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63" y="2333889"/>
            <a:ext cx="3053522" cy="30535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CB899F-4719-164A-8970-BB4A1F4FB1F1}"/>
              </a:ext>
            </a:extLst>
          </p:cNvPr>
          <p:cNvCxnSpPr>
            <a:cxnSpLocks/>
          </p:cNvCxnSpPr>
          <p:nvPr/>
        </p:nvCxnSpPr>
        <p:spPr>
          <a:xfrm>
            <a:off x="4041420" y="3990938"/>
            <a:ext cx="9004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1EB969A-CA0D-6446-80DF-D9D930FBD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924" y="2346353"/>
            <a:ext cx="3053522" cy="30285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AB3756-C0CA-B844-968B-48853FE50EAE}"/>
              </a:ext>
            </a:extLst>
          </p:cNvPr>
          <p:cNvSpPr txBox="1"/>
          <p:nvPr/>
        </p:nvSpPr>
        <p:spPr>
          <a:xfrm>
            <a:off x="4021010" y="349131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Context</a:t>
            </a:r>
            <a:endParaRPr lang="en-US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47388-8D94-C741-9471-49F80FF8B001}"/>
              </a:ext>
            </a:extLst>
          </p:cNvPr>
          <p:cNvSpPr txBox="1"/>
          <p:nvPr/>
        </p:nvSpPr>
        <p:spPr>
          <a:xfrm>
            <a:off x="5264887" y="5504186"/>
            <a:ext cx="286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Atmosphere </a:t>
            </a:r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that’s relevant </a:t>
            </a:r>
          </a:p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to the red patch</a:t>
            </a:r>
          </a:p>
        </p:txBody>
      </p:sp>
      <p:pic>
        <p:nvPicPr>
          <p:cNvPr id="12" name="Picture 11" descr="Schematic&#10;&#10;Description automatically generated with low confidence">
            <a:extLst>
              <a:ext uri="{FF2B5EF4-FFF2-40B4-BE49-F238E27FC236}">
                <a16:creationId xmlns:a16="http://schemas.microsoft.com/office/drawing/2014/main" id="{FF66E31F-185D-7C48-B3E1-B8D3660AE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077" y="2345303"/>
            <a:ext cx="3019428" cy="30306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AEFC4C-45DC-E14C-9A94-54EF9DEA8BBD}"/>
              </a:ext>
            </a:extLst>
          </p:cNvPr>
          <p:cNvSpPr txBox="1"/>
          <p:nvPr/>
        </p:nvSpPr>
        <p:spPr>
          <a:xfrm>
            <a:off x="8225972" y="5505236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Predict further </a:t>
            </a:r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into the future? </a:t>
            </a:r>
          </a:p>
          <a:p>
            <a:pPr algn="ctr"/>
            <a:r>
              <a:rPr lang="en-US" b="1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More context!</a:t>
            </a:r>
          </a:p>
        </p:txBody>
      </p:sp>
    </p:spTree>
    <p:extLst>
      <p:ext uri="{BB962C8B-B14F-4D97-AF65-F5344CB8AC3E}">
        <p14:creationId xmlns:p14="http://schemas.microsoft.com/office/powerpoint/2010/main" val="157808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57A2B-82F1-9541-89F5-C94AE94E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6807" cy="1325563"/>
          </a:xfrm>
        </p:spPr>
        <p:txBody>
          <a:bodyPr>
            <a:normAutofit/>
          </a:bodyPr>
          <a:lstStyle/>
          <a:p>
            <a:r>
              <a:rPr lang="en-US" dirty="0"/>
              <a:t>Spatiotemporal Structure: Temporal Context</a:t>
            </a: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46623C3-F75F-BB44-9140-E49058AC9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6850" y="2124586"/>
            <a:ext cx="4178300" cy="4165600"/>
          </a:xfrm>
        </p:spPr>
      </p:pic>
    </p:spTree>
    <p:extLst>
      <p:ext uri="{BB962C8B-B14F-4D97-AF65-F5344CB8AC3E}">
        <p14:creationId xmlns:p14="http://schemas.microsoft.com/office/powerpoint/2010/main" val="58364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D7642-B3F9-E143-B4B6-F16779946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Spatiotemporal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0B993-E669-C543-B2DF-B90F689F6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Assuming that clouds move up to 60 km/h, to predict 8 hours ahead, the model needs 60 x 8 = 480 km of spatial context. So, a 1024 km x 1024 km area is required for predictions being made on the center 64 km x 64 km patch.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617533-EA62-AB47-AC8C-F842244DE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3584575"/>
            <a:ext cx="812800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601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5E8A-7DAA-AE45-A18A-88CA053B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Distributions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151EF-8A8E-DE41-B764-C2F368400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Discretize output allows for multimodal prediction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F33621D-AC36-CB46-9748-A24369A95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" r="64482"/>
          <a:stretch/>
        </p:blipFill>
        <p:spPr>
          <a:xfrm>
            <a:off x="651640" y="2958142"/>
            <a:ext cx="4151587" cy="2101690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7E593CD-4258-E949-A4FB-7FC0F95ED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36" r="27113"/>
          <a:stretch/>
        </p:blipFill>
        <p:spPr>
          <a:xfrm>
            <a:off x="4750675" y="2958142"/>
            <a:ext cx="4151587" cy="2101690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1DE4796-ED04-7B47-AE5C-A7A9415E7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07"/>
          <a:stretch/>
        </p:blipFill>
        <p:spPr>
          <a:xfrm>
            <a:off x="8902262" y="2958142"/>
            <a:ext cx="2900855" cy="210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8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F5B67-BA13-CB42-9FC7-F220B673E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MetNet</a:t>
            </a:r>
            <a:r>
              <a:rPr lang="en-US" dirty="0"/>
              <a:t>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0B5AF-D83D-394B-BA44-E4598F0C8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59" y="2459293"/>
            <a:ext cx="11551482" cy="2396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709CB6-95A7-D948-B942-34948AFB37E9}"/>
              </a:ext>
            </a:extLst>
          </p:cNvPr>
          <p:cNvSpPr txBox="1"/>
          <p:nvPr/>
        </p:nvSpPr>
        <p:spPr>
          <a:xfrm>
            <a:off x="838200" y="4974156"/>
            <a:ext cx="5009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Geostationary Operational Environmental Satellite</a:t>
            </a:r>
          </a:p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GOES-16 </a:t>
            </a:r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visual bands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02B0A-56CB-0245-82F4-B96AD116A1C8}"/>
              </a:ext>
            </a:extLst>
          </p:cNvPr>
          <p:cNvSpPr txBox="1"/>
          <p:nvPr/>
        </p:nvSpPr>
        <p:spPr>
          <a:xfrm>
            <a:off x="6254070" y="4994278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Multi Radar Multi </a:t>
            </a:r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Sensor (MRMS) precipitation rates</a:t>
            </a:r>
          </a:p>
        </p:txBody>
      </p:sp>
    </p:spTree>
    <p:extLst>
      <p:ext uri="{BB962C8B-B14F-4D97-AF65-F5344CB8AC3E}">
        <p14:creationId xmlns:p14="http://schemas.microsoft.com/office/powerpoint/2010/main" val="3286409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ual" id="{B513FCCB-6E98-5A45-BE1C-CC2C18ADDF41}" vid="{6DCA8689-D5D3-F145-B636-8A49AD196C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</TotalTime>
  <Words>731</Words>
  <Application>Microsoft Macintosh PowerPoint</Application>
  <PresentationFormat>Widescreen</PresentationFormat>
  <Paragraphs>78</Paragraphs>
  <Slides>23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Cambria Math</vt:lpstr>
      <vt:lpstr>CMU Bright Oblique</vt:lpstr>
      <vt:lpstr>CMU Bright Oblique</vt:lpstr>
      <vt:lpstr>CMU Bright Roman</vt:lpstr>
      <vt:lpstr>CMU Sans Serif Medium</vt:lpstr>
      <vt:lpstr>CMU Sans Serif Medium</vt:lpstr>
      <vt:lpstr>Office Theme</vt:lpstr>
      <vt:lpstr>MetNet: A Neural Weather Model for Precipitation Forecasting</vt:lpstr>
      <vt:lpstr>What’s MetNet?</vt:lpstr>
      <vt:lpstr>Neural Weather Model</vt:lpstr>
      <vt:lpstr>What’s a Deep Neural Network? </vt:lpstr>
      <vt:lpstr>Spatiotemporal Structure: Spatial Context</vt:lpstr>
      <vt:lpstr>Spatiotemporal Structure: Temporal Context</vt:lpstr>
      <vt:lpstr>Spatiotemporal Structure</vt:lpstr>
      <vt:lpstr>Discrete Distributions </vt:lpstr>
      <vt:lpstr>MetNet Data</vt:lpstr>
      <vt:lpstr>MetNet Architecture</vt:lpstr>
      <vt:lpstr>Conditioning on Target Lead Time</vt:lpstr>
      <vt:lpstr>MetNet Architecture</vt:lpstr>
      <vt:lpstr>MetNet Architecture</vt:lpstr>
      <vt:lpstr>MetNet Architecture</vt:lpstr>
      <vt:lpstr>MetNet Output</vt:lpstr>
      <vt:lpstr>Results</vt:lpstr>
      <vt:lpstr>Results: Baselines</vt:lpstr>
      <vt:lpstr>Results: Ablations</vt:lpstr>
      <vt:lpstr>Discussion: Data</vt:lpstr>
      <vt:lpstr>Takeaway: Model</vt:lpstr>
      <vt:lpstr>Discussion: Results</vt:lpstr>
      <vt:lpstr>How are weather forecasts done?</vt:lpstr>
      <vt:lpstr>NWP vs NWM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CLIP &amp; DALL-E</dc:title>
  <dc:creator>Medhini Gulganjalli Narasimhan</dc:creator>
  <cp:lastModifiedBy>Medhini Gulganjalli Narasimhan</cp:lastModifiedBy>
  <cp:revision>112</cp:revision>
  <dcterms:created xsi:type="dcterms:W3CDTF">2021-05-18T05:20:17Z</dcterms:created>
  <dcterms:modified xsi:type="dcterms:W3CDTF">2021-05-18T23:57:58Z</dcterms:modified>
</cp:coreProperties>
</file>